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1-L02-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The Vaping Crisis: What's Really Happening to Your Lungs?</a:t>
            </a:r>
          </a:p>
          <a:p>
            <a:pPr algn="ctr">
              <a:defRPr sz="1500" i="1">
                <a:solidFill>
                  <a:srgbClr val="1A1A2E"/>
                </a:solidFill>
              </a:defRPr>
            </a:pPr>
            <a:r>
              <a:t>Modeling Chemical Damage to the Respiratory System</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HS-LS1-2</a:t>
            </a:r>
          </a:p>
          <a:p>
            <a:pPr algn="r">
              <a:defRPr sz="1200">
                <a:solidFill>
                  <a:srgbClr val="1A1A2E"/>
                </a:solidFill>
              </a:defRPr>
            </a:pPr>
            <a:r>
              <a:t>9th Grade — Level 1: Foundations</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chemical exposure from vaping damages lung cells over time</a:t>
            </a:r>
          </a:p>
          <a:p>
            <a:pPr>
              <a:spcBef>
                <a:spcPts val="800"/>
              </a:spcBef>
              <a:defRPr sz="1600">
                <a:solidFill>
                  <a:srgbClr val="1A1A2E"/>
                </a:solidFill>
              </a:defRPr>
            </a:pPr>
            <a:r>
              <a:t>  *  Explain the relationship between nicotine concentration, inflammation, and lung cell health</a:t>
            </a:r>
          </a:p>
          <a:p>
            <a:pPr>
              <a:spcBef>
                <a:spcPts val="800"/>
              </a:spcBef>
              <a:defRPr sz="1600">
                <a:solidFill>
                  <a:srgbClr val="1A1A2E"/>
                </a:solidFill>
              </a:defRPr>
            </a:pPr>
            <a:r>
              <a:t>  *  Predict how chronic vaping leads to progressive respiratory system damage</a:t>
            </a:r>
          </a:p>
          <a:p>
            <a:pPr>
              <a:spcBef>
                <a:spcPts val="800"/>
              </a:spcBef>
              <a:defRPr sz="1600">
                <a:solidFill>
                  <a:srgbClr val="1A1A2E"/>
                </a:solidFill>
              </a:defRPr>
            </a:pPr>
            <a:r>
              <a:t>  *  Analyze why short-term effects may not reflect long-term consequences of vaping</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Inflammation Response</a:t>
            </a:r>
          </a:p>
          <a:p>
            <a:pPr>
              <a:defRPr sz="1300" i="1">
                <a:solidFill>
                  <a:srgbClr val="1A1A2E"/>
                </a:solidFill>
              </a:defRPr>
            </a:pPr>
            <a:r>
              <a:t>     The body's immune reaction to injury or irritation — sending white blood cells and fluids to the damaged area, causing swelling, redness, and reduced function</a:t>
            </a:r>
          </a:p>
          <a:p>
            <a:pPr>
              <a:spcBef>
                <a:spcPts val="800"/>
              </a:spcBef>
              <a:defRPr sz="1500" b="1">
                <a:solidFill>
                  <a:srgbClr val="0D1B2A"/>
                </a:solidFill>
              </a:defRPr>
            </a:pPr>
            <a:r>
              <a:t>  Epithelial Cells</a:t>
            </a:r>
          </a:p>
          <a:p>
            <a:pPr>
              <a:defRPr sz="1300" i="1">
                <a:solidFill>
                  <a:srgbClr val="1A1A2E"/>
                </a:solidFill>
              </a:defRPr>
            </a:pPr>
            <a:r>
              <a:t>     The thin layer of cells lining the lungs' airways and alveoli that facilitate gas exchange and protect against pathogens</a:t>
            </a:r>
          </a:p>
          <a:p>
            <a:pPr>
              <a:spcBef>
                <a:spcPts val="800"/>
              </a:spcBef>
              <a:defRPr sz="1500" b="1">
                <a:solidFill>
                  <a:srgbClr val="0D1B2A"/>
                </a:solidFill>
              </a:defRPr>
            </a:pPr>
            <a:r>
              <a:t>  Chronic Exposure</a:t>
            </a:r>
          </a:p>
          <a:p>
            <a:pPr>
              <a:defRPr sz="1300" i="1">
                <a:solidFill>
                  <a:srgbClr val="1A1A2E"/>
                </a:solidFill>
              </a:defRPr>
            </a:pPr>
            <a:r>
              <a:t>     Repeated contact with a harmful substance over weeks, months, or years — causing cumulative damage that may not be immediately apparent</a:t>
            </a:r>
          </a:p>
          <a:p>
            <a:pPr>
              <a:spcBef>
                <a:spcPts val="800"/>
              </a:spcBef>
              <a:defRPr sz="1500" b="1">
                <a:solidFill>
                  <a:srgbClr val="0D1B2A"/>
                </a:solidFill>
              </a:defRPr>
            </a:pPr>
            <a:r>
              <a:t>  Alveolar Damage</a:t>
            </a:r>
          </a:p>
          <a:p>
            <a:pPr>
              <a:defRPr sz="1300" i="1">
                <a:solidFill>
                  <a:srgbClr val="1A1A2E"/>
                </a:solidFill>
              </a:defRPr>
            </a:pPr>
            <a:r>
              <a:t>     Destruction or impairment of the tiny air sacs in the lungs where oxygen and carbon dioxide are exchanged with the bloodstream</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If vaping is "just water vapor," why are teenagers ending up in the hospital?</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Chemical Damage to the Respiratory System. Today we'll build a MODEL to discover the answer!</a:t>
            </a:r>
          </a:p>
        </p:txBody>
      </p:sp>
      <p:pic>
        <p:nvPicPr>
          <p:cNvPr id="8" name="Picture 7" descr="G09L1-L02-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1-L02-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Nicotine Concentration</a:t>
            </a:r>
          </a:p>
          <a:p>
            <a:pPr>
              <a:spcBef>
                <a:spcPts val="600"/>
              </a:spcBef>
              <a:defRPr sz="1600"/>
            </a:pPr>
            <a:r>
              <a:t>     *  Chemical Exposure Duration</a:t>
            </a:r>
          </a:p>
          <a:p>
            <a:pPr>
              <a:spcBef>
                <a:spcPts val="600"/>
              </a:spcBef>
              <a:defRPr sz="1600"/>
            </a:pPr>
            <a:r>
              <a:t>     *  Lung Cell Health</a:t>
            </a:r>
          </a:p>
          <a:p>
            <a:pPr>
              <a:spcBef>
                <a:spcPts val="600"/>
              </a:spcBef>
              <a:defRPr sz="1600"/>
            </a:pPr>
            <a:r>
              <a:t>     *  Inflammation Response</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1-L02-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If Nicotine Concentration is high and Chemical Exposure Duration increases over months, what happens to the cycle between Inflammation Response and Lung Cell Health? Can the lungs recover?</a:t>
            </a:r>
          </a:p>
        </p:txBody>
      </p:sp>
      <p:pic>
        <p:nvPicPr>
          <p:cNvPr id="8" name="Picture 7" descr="G09L1-L02-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Occasional Use</a:t>
            </a:r>
          </a:p>
          <a:p>
            <a:pPr>
              <a:defRPr sz="1400"/>
            </a:pPr>
            <a:r>
              <a:t>     Set Nicotine Concentration low and Chemical Exposure Duration short — observe Lung Cell Health</a:t>
            </a:r>
          </a:p>
          <a:p>
            <a:pPr>
              <a:spcBef>
                <a:spcPts val="1200"/>
              </a:spcBef>
              <a:defRPr sz="1600" b="1"/>
            </a:pPr>
            <a:r>
              <a:t>Daily Heavy Use</a:t>
            </a:r>
          </a:p>
          <a:p>
            <a:pPr>
              <a:defRPr sz="1400"/>
            </a:pPr>
            <a:r>
              <a:t>     Set Nicotine Concentration high and Chemical Exposure Duration long — observe the damage cascade</a:t>
            </a:r>
          </a:p>
          <a:p>
            <a:pPr>
              <a:spcBef>
                <a:spcPts val="1200"/>
              </a:spcBef>
              <a:defRPr sz="1600" b="1"/>
            </a:pPr>
            <a:r>
              <a:t>Quit After 6 Months</a:t>
            </a:r>
          </a:p>
          <a:p>
            <a:pPr>
              <a:defRPr sz="1400"/>
            </a:pPr>
            <a:r>
              <a:t>     Set high exposure for a period, then reduce Nicotine Concentration to zero — can the lungs recover?</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Nicotine and vaping chemicals directly damage epithelial cells, reducing their ability to protect the lungs and facilitate gas exchange</a:t>
            </a:r>
          </a:p>
          <a:p>
            <a:pPr>
              <a:spcBef>
                <a:spcPts val="1000"/>
              </a:spcBef>
              <a:defRPr sz="1500">
                <a:solidFill>
                  <a:srgbClr val="1A1A2E"/>
                </a:solidFill>
              </a:defRPr>
            </a:pPr>
            <a:r>
              <a:t>  *  Chronic inflammation creates a destructive cycle — the immune response meant to heal actually causes additional tissue damage over time</a:t>
            </a:r>
          </a:p>
          <a:p>
            <a:pPr>
              <a:spcBef>
                <a:spcPts val="1000"/>
              </a:spcBef>
              <a:defRPr sz="1500">
                <a:solidFill>
                  <a:srgbClr val="1A1A2E"/>
                </a:solidFill>
              </a:defRPr>
            </a:pPr>
            <a:r>
              <a:t>  *  The damage is cumulative and not always reversible — some lung cell damage becomes permanent after prolonged exposure</a:t>
            </a:r>
          </a:p>
          <a:p>
            <a:pPr>
              <a:spcBef>
                <a:spcPts val="1000"/>
              </a:spcBef>
              <a:defRPr sz="1500">
                <a:solidFill>
                  <a:srgbClr val="1A1A2E"/>
                </a:solidFill>
              </a:defRPr>
            </a:pPr>
            <a:r>
              <a:t>  *  Short-term effects are mild enough to ignore, which is why many vapers don't realize the damage until it's significant</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Vaping is NOT just water vapor — it delivers nicotine, heavy metals, and volatile organic compounds directly into the lungs. These chemicals damage the epithelial cells lining the airways and trigger chronic inflammation. The inflammation meant to protect the lungs actually accelerates tissue destruction in a vicious cycle. Over time, this cascade reduces lung function, and some damage becomes permanent.</a:t>
            </a:r>
          </a:p>
        </p:txBody>
      </p:sp>
      <p:pic>
        <p:nvPicPr>
          <p:cNvPr id="8" name="Picture 7" descr="G09L1-L02-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Vaping Impact Public Health Campaign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Create a science-based public health campaign that uses data from your model to show teens the real biological impact of vaping on lung tissue.</a:t>
            </a:r>
          </a:p>
          <a:p>
            <a:br/>
            <a:pPr>
              <a:spcBef>
                <a:spcPts val="1000"/>
              </a:spcBef>
              <a:defRPr sz="1600" b="1">
                <a:solidFill>
                  <a:srgbClr val="1A4780"/>
                </a:solidFill>
              </a:defRPr>
            </a:pPr>
            <a:r>
              <a:t>The Challenge:</a:t>
            </a:r>
          </a:p>
          <a:p>
            <a:pPr>
              <a:defRPr sz="1400"/>
            </a:pPr>
            <a:r>
              <a:t>The local health department has noticed a 40% increase in teen vaping and wants to launch a campaign that goes beyond 'just say no.' They need scientifically accurate materials that show WHAT actually happens inside the lungs. Your team has been hired to create the campaign using your model data.</a:t>
            </a:r>
          </a:p>
          <a:p>
            <a:br/>
            <a:pPr>
              <a:spcBef>
                <a:spcPts val="1000"/>
              </a:spcBef>
              <a:defRPr sz="1600" b="1">
                <a:solidFill>
                  <a:srgbClr val="1A4780"/>
                </a:solidFill>
              </a:defRPr>
            </a:pPr>
            <a:r>
              <a:t>Think Like an Engineer:</a:t>
            </a:r>
          </a:p>
          <a:p>
            <a:pPr>
              <a:spcBef>
                <a:spcPts val="400"/>
              </a:spcBef>
              <a:defRPr sz="1300"/>
            </a:pPr>
            <a:r>
              <a:t>     *  What biological evidence from your model is most compelling for convincing teens?</a:t>
            </a:r>
          </a:p>
          <a:p>
            <a:pPr>
              <a:spcBef>
                <a:spcPts val="400"/>
              </a:spcBef>
              <a:defRPr sz="1300"/>
            </a:pPr>
            <a:r>
              <a:t>     *  How can you present cumulative damage data in a way that resonates with 14-15 year olds?</a:t>
            </a:r>
          </a:p>
          <a:p>
            <a:pPr>
              <a:spcBef>
                <a:spcPts val="400"/>
              </a:spcBef>
              <a:defRPr sz="1300"/>
            </a:pPr>
            <a:r>
              <a:t>     *  What makes science-based messaging more effective than fear-based messaging?</a:t>
            </a:r>
          </a:p>
        </p:txBody>
      </p:sp>
      <p:pic>
        <p:nvPicPr>
          <p:cNvPr id="7" name="Picture 6" descr="G09L1-L02-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Pulmonologists are physicians who specialize in respiratory diseases and lung health. They diagnose and treat conditions from asthma to EVALI (E-cigarette/Vaping-Associated Lung Injury), earning $300,000–$500,000/year. Respiratory therapists who work directly with patients earn $55,000–$75,000/year.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